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6"/>
  </p:notesMasterIdLst>
  <p:sldIdLst>
    <p:sldId id="266" r:id="rId2"/>
    <p:sldId id="262" r:id="rId3"/>
    <p:sldId id="263" r:id="rId4"/>
    <p:sldId id="264" r:id="rId5"/>
    <p:sldId id="265" r:id="rId6"/>
    <p:sldId id="257" r:id="rId7"/>
    <p:sldId id="258" r:id="rId8"/>
    <p:sldId id="259" r:id="rId9"/>
    <p:sldId id="260" r:id="rId10"/>
    <p:sldId id="267" r:id="rId11"/>
    <p:sldId id="268" r:id="rId12"/>
    <p:sldId id="270" r:id="rId13"/>
    <p:sldId id="271" r:id="rId14"/>
    <p:sldId id="27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565"/>
    <p:restoredTop sz="68539"/>
  </p:normalViewPr>
  <p:slideViewPr>
    <p:cSldViewPr snapToGrid="0">
      <p:cViewPr>
        <p:scale>
          <a:sx n="98" d="100"/>
          <a:sy n="98" d="100"/>
        </p:scale>
        <p:origin x="144" y="8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Was seht ihr auf diesem Bild?</a:t>
            </a:r>
          </a:p>
          <a:p>
            <a:endParaRPr lang="de-DE" dirty="0"/>
          </a:p>
          <a:p>
            <a:r>
              <a:rPr lang="de-DE" dirty="0"/>
              <a:t>Kühe </a:t>
            </a:r>
            <a:r>
              <a:rPr lang="de-DE" dirty="0">
                <a:sym typeface="Wingdings" pitchFamily="2" charset="2"/>
              </a:rPr>
              <a:t> Woran habt ihr dies so schnell erkennt?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4096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Aber </a:t>
            </a:r>
            <a:r>
              <a:rPr lang="de-DE" dirty="0" err="1"/>
              <a:t>Gemäss</a:t>
            </a:r>
            <a:r>
              <a:rPr lang="de-DE" dirty="0"/>
              <a:t> eurer Beschreibung könnte es doch auch eine Katze sein. Die trifft genau auf diese </a:t>
            </a:r>
            <a:r>
              <a:rPr lang="de-DE" dirty="0" err="1"/>
              <a:t>beschreibung</a:t>
            </a:r>
            <a:r>
              <a:rPr lang="de-DE" dirty="0"/>
              <a:t> auch zu. </a:t>
            </a:r>
          </a:p>
          <a:p>
            <a:endParaRPr lang="de-DE" dirty="0"/>
          </a:p>
          <a:p>
            <a:r>
              <a:rPr lang="de-DE" dirty="0">
                <a:sym typeface="Wingdings" pitchFamily="2" charset="2"/>
              </a:rPr>
              <a:t> Falls sehr treffende Beschreibung, nochmal fragen was sie auf diesem </a:t>
            </a:r>
            <a:r>
              <a:rPr lang="de-DE" dirty="0" err="1">
                <a:sym typeface="Wingdings" pitchFamily="2" charset="2"/>
              </a:rPr>
              <a:t>bild</a:t>
            </a:r>
            <a:r>
              <a:rPr lang="de-DE" dirty="0">
                <a:sym typeface="Wingdings" pitchFamily="2" charset="2"/>
              </a:rPr>
              <a:t> sehen. Ein Mensch braucht nur sehr wenige Bild um verschiedene Tiere unterscheiden zu können. Für eine Maschine / Computer / KI ist das nicht ganz so einfach. Wieso dann so ist und wie man das einer Maschine beibringen kann, werden wir heute anschauen.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Merkmale von einer Katze auf die Tafel schreiben. Merkmale von Hunden auch auf die Tafel schreiben. </a:t>
            </a:r>
          </a:p>
        </p:txBody>
      </p:sp>
    </p:spTree>
    <p:extLst>
      <p:ext uri="{BB962C8B-B14F-4D97-AF65-F5344CB8AC3E}">
        <p14:creationId xmlns:p14="http://schemas.microsoft.com/office/powerpoint/2010/main" val="15731160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698829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3b05196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3b05196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23b05196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23b05196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23b05196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23b05196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23b051968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23b051968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2578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353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226208" y="198591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lang="de-CH" dirty="0"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lang="de-CH" dirty="0"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CH" smtClean="0"/>
              <a:t>‹Nr.›</a:t>
            </a:fld>
            <a:endParaRPr lang="de-CH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jpeg"/><Relationship Id="rId5" Type="http://schemas.openxmlformats.org/officeDocument/2006/relationships/image" Target="../media/image2.jpeg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59E591-62C5-CB8A-CBFB-B85E2446A4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 err="1"/>
              <a:t>Künstliche</a:t>
            </a:r>
            <a:r>
              <a:rPr lang="en" dirty="0"/>
              <a:t> </a:t>
            </a:r>
            <a:r>
              <a:rPr lang="en" dirty="0" err="1"/>
              <a:t>Intelligenz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D54599E-7D26-618D-B1DE-5BD4447F4A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Bild Klassifizierung</a:t>
            </a:r>
          </a:p>
        </p:txBody>
      </p:sp>
      <p:sp>
        <p:nvSpPr>
          <p:cNvPr id="4" name="Google Shape;56;p13">
            <a:extLst>
              <a:ext uri="{FF2B5EF4-FFF2-40B4-BE49-F238E27FC236}">
                <a16:creationId xmlns:a16="http://schemas.microsoft.com/office/drawing/2014/main" id="{EA13A35C-B454-663E-BBBD-3119CEA9C096}"/>
              </a:ext>
            </a:extLst>
          </p:cNvPr>
          <p:cNvSpPr txBox="1">
            <a:spLocks/>
          </p:cNvSpPr>
          <p:nvPr/>
        </p:nvSpPr>
        <p:spPr>
          <a:xfrm>
            <a:off x="-2631006" y="47472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de-CH" sz="1800" dirty="0"/>
              <a:t>Schule XY, 19. Juni 2025</a:t>
            </a:r>
          </a:p>
        </p:txBody>
      </p:sp>
    </p:spTree>
    <p:extLst>
      <p:ext uri="{BB962C8B-B14F-4D97-AF65-F5344CB8AC3E}">
        <p14:creationId xmlns:p14="http://schemas.microsoft.com/office/powerpoint/2010/main" val="3188859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Hunderasse, Haustier, Hund, Boden enthält.&#10;&#10;Automatisch generierte Beschreibung">
            <a:extLst>
              <a:ext uri="{FF2B5EF4-FFF2-40B4-BE49-F238E27FC236}">
                <a16:creationId xmlns:a16="http://schemas.microsoft.com/office/drawing/2014/main" id="{803E6642-3689-0600-29D7-D15318277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1" y="43807"/>
            <a:ext cx="1869633" cy="3325454"/>
          </a:xfrm>
          <a:prstGeom prst="rect">
            <a:avLst/>
          </a:prstGeom>
        </p:spPr>
      </p:pic>
      <p:pic>
        <p:nvPicPr>
          <p:cNvPr id="5" name="Grafik 4" descr="Ein Bild, das Gras, draußen, Pflanze, Landschaft enthält.&#10;&#10;Automatisch generierte Beschreibung">
            <a:extLst>
              <a:ext uri="{FF2B5EF4-FFF2-40B4-BE49-F238E27FC236}">
                <a16:creationId xmlns:a16="http://schemas.microsoft.com/office/drawing/2014/main" id="{9199559D-BBDC-1AFE-AF67-930F957D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171" t="27410" r="24553" b="38755"/>
          <a:stretch/>
        </p:blipFill>
        <p:spPr>
          <a:xfrm rot="5400000">
            <a:off x="1490132" y="2803485"/>
            <a:ext cx="2754351" cy="1653270"/>
          </a:xfrm>
          <a:prstGeom prst="rect">
            <a:avLst/>
          </a:prstGeom>
        </p:spPr>
      </p:pic>
      <p:pic>
        <p:nvPicPr>
          <p:cNvPr id="6" name="Grafik 5" descr="Ein Bild, das Säugetier, Hauskatze, Katze, Gelände enthält.&#10;&#10;Automatisch generierte Beschreibung">
            <a:extLst>
              <a:ext uri="{FF2B5EF4-FFF2-40B4-BE49-F238E27FC236}">
                <a16:creationId xmlns:a16="http://schemas.microsoft.com/office/drawing/2014/main" id="{97056041-3CCC-FA7B-F871-1B4532EF6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2002" y="43808"/>
            <a:ext cx="1656852" cy="2209136"/>
          </a:xfrm>
          <a:prstGeom prst="rect">
            <a:avLst/>
          </a:prstGeom>
        </p:spPr>
      </p:pic>
      <p:pic>
        <p:nvPicPr>
          <p:cNvPr id="2052" name="Picture 4" descr="Ferien auf dem Land | Urlaub mit eigenem Pferd und/oder Hund">
            <a:extLst>
              <a:ext uri="{FF2B5EF4-FFF2-40B4-BE49-F238E27FC236}">
                <a16:creationId xmlns:a16="http://schemas.microsoft.com/office/drawing/2014/main" id="{B3C01F6A-0B6A-9171-4245-99BB599C84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47" r="31463"/>
          <a:stretch/>
        </p:blipFill>
        <p:spPr bwMode="auto">
          <a:xfrm>
            <a:off x="5450059" y="1706836"/>
            <a:ext cx="1788183" cy="343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ch du dickes Ei! – Wissenswertes über das Huhn">
            <a:extLst>
              <a:ext uri="{FF2B5EF4-FFF2-40B4-BE49-F238E27FC236}">
                <a16:creationId xmlns:a16="http://schemas.microsoft.com/office/drawing/2014/main" id="{4D641D56-B5A0-C499-E4BD-D0C797C2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242" y="0"/>
            <a:ext cx="1982091" cy="2969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E0308F0-E183-FE6F-2BC6-9997C8699DBC}"/>
              </a:ext>
            </a:extLst>
          </p:cNvPr>
          <p:cNvSpPr txBox="1"/>
          <p:nvPr/>
        </p:nvSpPr>
        <p:spPr>
          <a:xfrm>
            <a:off x="7579275" y="3369261"/>
            <a:ext cx="14670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DE: Huhn</a:t>
            </a:r>
          </a:p>
          <a:p>
            <a:r>
              <a:rPr lang="de-DE" sz="1800" dirty="0"/>
              <a:t>EN: Chicken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589C844D-FA93-285A-691D-A4EB9FCAE44E}"/>
              </a:ext>
            </a:extLst>
          </p:cNvPr>
          <p:cNvSpPr txBox="1"/>
          <p:nvPr/>
        </p:nvSpPr>
        <p:spPr>
          <a:xfrm>
            <a:off x="5610617" y="838175"/>
            <a:ext cx="12490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DE: Pferd</a:t>
            </a:r>
          </a:p>
          <a:p>
            <a:r>
              <a:rPr lang="de-DE" sz="1800" dirty="0"/>
              <a:t>EN: </a:t>
            </a:r>
            <a:r>
              <a:rPr lang="de-DE" sz="1800" dirty="0" err="1"/>
              <a:t>Horse</a:t>
            </a:r>
            <a:endParaRPr lang="de-DE" sz="180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9E4EE2-AF33-6CDA-B5A7-B597976B527A}"/>
              </a:ext>
            </a:extLst>
          </p:cNvPr>
          <p:cNvSpPr txBox="1"/>
          <p:nvPr/>
        </p:nvSpPr>
        <p:spPr>
          <a:xfrm>
            <a:off x="3822434" y="2322681"/>
            <a:ext cx="122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DE: Katze</a:t>
            </a:r>
          </a:p>
          <a:p>
            <a:r>
              <a:rPr lang="de-DE" sz="1800" dirty="0"/>
              <a:t>EN: Cat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99981D2-BC4C-D7D6-49CC-5818EDD6F0D9}"/>
              </a:ext>
            </a:extLst>
          </p:cNvPr>
          <p:cNvSpPr txBox="1"/>
          <p:nvPr/>
        </p:nvSpPr>
        <p:spPr>
          <a:xfrm>
            <a:off x="2160410" y="1541448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DE: Kuh</a:t>
            </a:r>
          </a:p>
          <a:p>
            <a:r>
              <a:rPr lang="de-DE" sz="1800" dirty="0"/>
              <a:t>EN: </a:t>
            </a:r>
            <a:r>
              <a:rPr lang="de-DE" sz="1800" dirty="0" err="1"/>
              <a:t>Cow</a:t>
            </a:r>
            <a:endParaRPr lang="de-DE" sz="18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48BD9666-8458-58C6-2764-4A64AF8ACD60}"/>
              </a:ext>
            </a:extLst>
          </p:cNvPr>
          <p:cNvSpPr txBox="1"/>
          <p:nvPr/>
        </p:nvSpPr>
        <p:spPr>
          <a:xfrm>
            <a:off x="232571" y="3630120"/>
            <a:ext cx="1184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DE: Hund</a:t>
            </a:r>
          </a:p>
          <a:p>
            <a:r>
              <a:rPr lang="de-DE" sz="1800" dirty="0"/>
              <a:t>EN: Dog</a:t>
            </a:r>
          </a:p>
        </p:txBody>
      </p:sp>
    </p:spTree>
    <p:extLst>
      <p:ext uri="{BB962C8B-B14F-4D97-AF65-F5344CB8AC3E}">
        <p14:creationId xmlns:p14="http://schemas.microsoft.com/office/powerpoint/2010/main" val="897172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B8F60CF-4647-0BF2-E5C6-86C6855A1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02" y="878373"/>
            <a:ext cx="8707098" cy="4156474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1E6563F-C54E-D6B9-E7C2-3FE3757B567C}"/>
              </a:ext>
            </a:extLst>
          </p:cNvPr>
          <p:cNvSpPr/>
          <p:nvPr/>
        </p:nvSpPr>
        <p:spPr>
          <a:xfrm>
            <a:off x="278780" y="301083"/>
            <a:ext cx="1014761" cy="9032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0D2D877F-2110-82A5-F16B-E5397D2E2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2134335" cy="5143500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4074AAE4-0DE5-9D06-40B2-7B7FC606F01B}"/>
              </a:ext>
            </a:extLst>
          </p:cNvPr>
          <p:cNvSpPr/>
          <p:nvPr/>
        </p:nvSpPr>
        <p:spPr>
          <a:xfrm>
            <a:off x="-281008" y="320581"/>
            <a:ext cx="2134335" cy="60020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51E10FC-5E72-A341-13A8-3165AA3C82DA}"/>
              </a:ext>
            </a:extLst>
          </p:cNvPr>
          <p:cNvSpPr txBox="1"/>
          <p:nvPr/>
        </p:nvSpPr>
        <p:spPr>
          <a:xfrm>
            <a:off x="2331369" y="246204"/>
            <a:ext cx="49181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2000" dirty="0"/>
              <a:t>https://</a:t>
            </a:r>
            <a:r>
              <a:rPr lang="de-DE" sz="2000" dirty="0" err="1"/>
              <a:t>teachablemachine.withgoogle.com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48588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613B367-DAB8-F2BF-0979-BD83C8055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14696"/>
            <a:ext cx="7772400" cy="3914108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747C3422-2BC5-6B32-D6C9-7E807EF9FDCF}"/>
              </a:ext>
            </a:extLst>
          </p:cNvPr>
          <p:cNvSpPr/>
          <p:nvPr/>
        </p:nvSpPr>
        <p:spPr>
          <a:xfrm>
            <a:off x="3089209" y="1221917"/>
            <a:ext cx="3233214" cy="75057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5D46220-0B57-2AA2-1069-B61DBFF9BD65}"/>
              </a:ext>
            </a:extLst>
          </p:cNvPr>
          <p:cNvSpPr/>
          <p:nvPr/>
        </p:nvSpPr>
        <p:spPr>
          <a:xfrm>
            <a:off x="4572000" y="167733"/>
            <a:ext cx="4310743" cy="75057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 b="1" dirty="0">
                <a:solidFill>
                  <a:sysClr val="windowText" lastClr="000000"/>
                </a:solidFill>
              </a:rPr>
              <a:t>Datei:</a:t>
            </a:r>
          </a:p>
          <a:p>
            <a:pPr algn="ctr"/>
            <a:r>
              <a:rPr lang="de-DE" sz="1800" b="1" dirty="0" err="1">
                <a:solidFill>
                  <a:sysClr val="windowText" lastClr="000000"/>
                </a:solidFill>
              </a:rPr>
              <a:t>Template_Model_TechableMachine</a:t>
            </a:r>
            <a:endParaRPr lang="de-DE" sz="1800" b="1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3144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CADC7BAD-B51F-3922-B2A6-315AB1632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39900"/>
            <a:ext cx="7772400" cy="44036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A8A1580A-E510-8D7E-ACB1-047413BF765D}"/>
              </a:ext>
            </a:extLst>
          </p:cNvPr>
          <p:cNvSpPr txBox="1"/>
          <p:nvPr/>
        </p:nvSpPr>
        <p:spPr>
          <a:xfrm>
            <a:off x="2090057" y="248195"/>
            <a:ext cx="44342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So sollte es schlussendlich aussehen</a:t>
            </a:r>
          </a:p>
        </p:txBody>
      </p:sp>
    </p:spTree>
    <p:extLst>
      <p:ext uri="{BB962C8B-B14F-4D97-AF65-F5344CB8AC3E}">
        <p14:creationId xmlns:p14="http://schemas.microsoft.com/office/powerpoint/2010/main" val="14148724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5577BD-A3B6-2BD9-F860-9B86A31F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Vorgehen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99B9CF6-AF42-A5AB-63F8-28EFA1DDB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6208" y="1008784"/>
            <a:ext cx="8520600" cy="3416400"/>
          </a:xfrm>
        </p:spPr>
        <p:txBody>
          <a:bodyPr/>
          <a:lstStyle/>
          <a:p>
            <a:pPr marL="114300" indent="0">
              <a:buNone/>
            </a:pPr>
            <a:r>
              <a:rPr lang="de-DE" b="1" dirty="0"/>
              <a:t>Ziel</a:t>
            </a:r>
            <a:r>
              <a:rPr lang="de-DE" dirty="0"/>
              <a:t>: Jede/</a:t>
            </a:r>
            <a:r>
              <a:rPr lang="de-DE" dirty="0" err="1"/>
              <a:t>r</a:t>
            </a:r>
            <a:r>
              <a:rPr lang="de-DE" dirty="0"/>
              <a:t> Schüler/in trainiert seine eigene KI. </a:t>
            </a:r>
          </a:p>
          <a:p>
            <a:pPr marL="114300" indent="0">
              <a:buNone/>
            </a:pPr>
            <a:endParaRPr lang="de-DE" dirty="0"/>
          </a:p>
          <a:p>
            <a:pPr marL="114300" indent="0">
              <a:buNone/>
            </a:pPr>
            <a:r>
              <a:rPr lang="de-DE" dirty="0"/>
              <a:t>Ich habe euch einige Bilder schon sortiert nach Tier in einen Ordner abgelegt. </a:t>
            </a:r>
            <a:br>
              <a:rPr lang="de-DE" dirty="0"/>
            </a:br>
            <a:r>
              <a:rPr lang="de-DE" b="1" dirty="0"/>
              <a:t>Train</a:t>
            </a:r>
            <a:r>
              <a:rPr lang="de-DE" dirty="0"/>
              <a:t>: Diese Bilder könnt ihr zum Trainieren der KI brauchen</a:t>
            </a:r>
          </a:p>
          <a:p>
            <a:pPr marL="114300" indent="0">
              <a:buNone/>
            </a:pPr>
            <a:r>
              <a:rPr lang="de-DE" b="1" dirty="0"/>
              <a:t>Valid</a:t>
            </a:r>
            <a:r>
              <a:rPr lang="de-DE" dirty="0"/>
              <a:t>: Mit diesen Bilder könnt ihr Testen ob eure KI schon gut funktioniert. </a:t>
            </a:r>
          </a:p>
          <a:p>
            <a:pPr marL="114300" indent="0">
              <a:buNone/>
            </a:pPr>
            <a:endParaRPr lang="de-DE" dirty="0"/>
          </a:p>
          <a:p>
            <a:pPr marL="114300" indent="0">
              <a:buNone/>
            </a:pPr>
            <a:r>
              <a:rPr lang="de-DE" b="1" dirty="0"/>
              <a:t>Strategie</a:t>
            </a:r>
            <a:r>
              <a:rPr lang="de-DE" dirty="0"/>
              <a:t>: </a:t>
            </a:r>
          </a:p>
          <a:p>
            <a:pPr>
              <a:buFont typeface="+mj-lt"/>
              <a:buAutoNum type="arabicPeriod"/>
            </a:pPr>
            <a:r>
              <a:rPr lang="de-DE" dirty="0"/>
              <a:t>Weitere Bilder von diesen 5 Tieren im Internet suchen</a:t>
            </a:r>
          </a:p>
          <a:p>
            <a:pPr>
              <a:buFont typeface="+mj-lt"/>
              <a:buAutoNum type="arabicPeriod"/>
            </a:pPr>
            <a:r>
              <a:rPr lang="de-DE" dirty="0"/>
              <a:t>Eure Bilder den richtigem Ordner zuordnen</a:t>
            </a:r>
          </a:p>
        </p:txBody>
      </p:sp>
    </p:spTree>
    <p:extLst>
      <p:ext uri="{BB962C8B-B14F-4D97-AF65-F5344CB8AC3E}">
        <p14:creationId xmlns:p14="http://schemas.microsoft.com/office/powerpoint/2010/main" val="3471313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Gras, draußen, Himmel, Kuh enthält.&#10;&#10;Automatisch generierte Beschreibung">
            <a:extLst>
              <a:ext uri="{FF2B5EF4-FFF2-40B4-BE49-F238E27FC236}">
                <a16:creationId xmlns:a16="http://schemas.microsoft.com/office/drawing/2014/main" id="{0C3F8A73-CE6A-6493-4D26-C75AFC9B1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6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Säugetier, Hauskatze, Katze, Gelände enthält.&#10;&#10;Automatisch generierte Beschreibung">
            <a:extLst>
              <a:ext uri="{FF2B5EF4-FFF2-40B4-BE49-F238E27FC236}">
                <a16:creationId xmlns:a16="http://schemas.microsoft.com/office/drawing/2014/main" id="{773B1C3C-27F1-D4D1-A4D1-43CBB73D8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187" y="0"/>
            <a:ext cx="385762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6702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Dogs That Look Like Cats (Will Make You Look Twice) - A-Z Animals">
            <a:extLst>
              <a:ext uri="{FF2B5EF4-FFF2-40B4-BE49-F238E27FC236}">
                <a16:creationId xmlns:a16="http://schemas.microsoft.com/office/drawing/2014/main" id="{2610D26E-A5D9-60F4-5C4D-20FB29A381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160" y="103975"/>
            <a:ext cx="7939680" cy="4763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3F7C3C9-5AD4-716B-4915-BD3E22CD2D8F}"/>
              </a:ext>
            </a:extLst>
          </p:cNvPr>
          <p:cNvSpPr txBox="1"/>
          <p:nvPr/>
        </p:nvSpPr>
        <p:spPr>
          <a:xfrm>
            <a:off x="0" y="4883116"/>
            <a:ext cx="5525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https://a-</a:t>
            </a:r>
            <a:r>
              <a:rPr lang="de-DE" dirty="0" err="1"/>
              <a:t>z</a:t>
            </a:r>
            <a:r>
              <a:rPr lang="de-DE" dirty="0"/>
              <a:t>-</a:t>
            </a:r>
            <a:r>
              <a:rPr lang="de-DE" dirty="0" err="1"/>
              <a:t>animals.com</a:t>
            </a:r>
            <a:r>
              <a:rPr lang="de-DE" dirty="0"/>
              <a:t>/</a:t>
            </a:r>
            <a:r>
              <a:rPr lang="de-DE" dirty="0" err="1"/>
              <a:t>pets</a:t>
            </a:r>
            <a:r>
              <a:rPr lang="de-DE" dirty="0"/>
              <a:t>/</a:t>
            </a:r>
            <a:r>
              <a:rPr lang="de-DE" dirty="0" err="1"/>
              <a:t>dogs</a:t>
            </a:r>
            <a:r>
              <a:rPr lang="de-DE" dirty="0"/>
              <a:t>/</a:t>
            </a:r>
            <a:r>
              <a:rPr lang="de-DE" dirty="0" err="1"/>
              <a:t>dog-lists</a:t>
            </a:r>
            <a:r>
              <a:rPr lang="de-DE" dirty="0"/>
              <a:t>/</a:t>
            </a:r>
            <a:r>
              <a:rPr lang="de-DE" dirty="0" err="1"/>
              <a:t>dogs</a:t>
            </a:r>
            <a:r>
              <a:rPr lang="de-DE" dirty="0"/>
              <a:t>-</a:t>
            </a:r>
            <a:r>
              <a:rPr lang="de-DE" dirty="0" err="1"/>
              <a:t>that</a:t>
            </a:r>
            <a:r>
              <a:rPr lang="de-DE" dirty="0"/>
              <a:t>-look-like-</a:t>
            </a:r>
            <a:r>
              <a:rPr lang="de-DE" dirty="0" err="1"/>
              <a:t>cats</a:t>
            </a:r>
            <a:r>
              <a:rPr lang="de-DE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6043760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45AC8431-0314-2E2E-E2E7-E11A9197C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155" y="0"/>
            <a:ext cx="6503690" cy="5143500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CACFD662-D572-7939-682F-6E599EFDC13E}"/>
              </a:ext>
            </a:extLst>
          </p:cNvPr>
          <p:cNvSpPr txBox="1"/>
          <p:nvPr/>
        </p:nvSpPr>
        <p:spPr>
          <a:xfrm>
            <a:off x="156117" y="184439"/>
            <a:ext cx="29327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1050" dirty="0"/>
              <a:t>https://</a:t>
            </a:r>
            <a:r>
              <a:rPr lang="de-DE" sz="1050" dirty="0" err="1"/>
              <a:t>chatgpt.com</a:t>
            </a:r>
            <a:r>
              <a:rPr lang="de-DE" sz="1050" dirty="0"/>
              <a:t>/</a:t>
            </a:r>
            <a:r>
              <a:rPr lang="de-DE" sz="1050" dirty="0" err="1"/>
              <a:t>share</a:t>
            </a:r>
            <a:r>
              <a:rPr lang="de-DE" sz="1050" dirty="0"/>
              <a:t>/6851b753-9f58-8009-a488-ac23c9843378</a:t>
            </a:r>
          </a:p>
        </p:txBody>
      </p:sp>
    </p:spTree>
    <p:extLst>
      <p:ext uri="{BB962C8B-B14F-4D97-AF65-F5344CB8AC3E}">
        <p14:creationId xmlns:p14="http://schemas.microsoft.com/office/powerpoint/2010/main" val="1237653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</a:t>
            </a:r>
            <a:r>
              <a:rPr lang="en" dirty="0" err="1"/>
              <a:t>ist</a:t>
            </a:r>
            <a:r>
              <a:rPr lang="en" dirty="0"/>
              <a:t> </a:t>
            </a:r>
            <a:r>
              <a:rPr lang="en" dirty="0" err="1"/>
              <a:t>Bildklassifizierung</a:t>
            </a:r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de-CH" sz="2400" dirty="0">
                <a:solidFill>
                  <a:srgbClr val="000000"/>
                </a:solidFill>
              </a:rPr>
              <a:t>Bei der Bildklassifizierung, wird ein Bild einem bestimmten Wort zugeordnet. </a:t>
            </a:r>
            <a:endParaRPr sz="2400" dirty="0">
              <a:solidFill>
                <a:srgbClr val="000000"/>
              </a:solidFill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</a:pPr>
            <a:r>
              <a:rPr lang="de-CH" sz="2400" dirty="0">
                <a:solidFill>
                  <a:srgbClr val="000000"/>
                </a:solidFill>
              </a:rPr>
              <a:t>Ihr macht das jederzeit automatisch, wenn ihr in der Umgebung umherschaut. </a:t>
            </a:r>
            <a:endParaRPr sz="2400" dirty="0">
              <a:solidFill>
                <a:srgbClr val="000000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075" y="2958125"/>
            <a:ext cx="26289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6387300" y="3424375"/>
            <a:ext cx="1327800" cy="81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7715100" y="3424375"/>
            <a:ext cx="1428900" cy="8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 err="1"/>
              <a:t>Katze</a:t>
            </a:r>
            <a:endParaRPr sz="3600" b="1" dirty="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57846">
            <a:off x="681994" y="3119819"/>
            <a:ext cx="1179025" cy="117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/>
          <p:nvPr/>
        </p:nvSpPr>
        <p:spPr>
          <a:xfrm>
            <a:off x="2123000" y="3424375"/>
            <a:ext cx="1327800" cy="810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109901" y="204413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Wieso</a:t>
            </a:r>
            <a:r>
              <a:rPr lang="en" dirty="0"/>
              <a:t> </a:t>
            </a:r>
            <a:r>
              <a:rPr lang="en" dirty="0" err="1"/>
              <a:t>ist</a:t>
            </a:r>
            <a:r>
              <a:rPr lang="en" dirty="0"/>
              <a:t> dies </a:t>
            </a:r>
            <a:r>
              <a:rPr lang="en" dirty="0" err="1"/>
              <a:t>aber</a:t>
            </a:r>
            <a:r>
              <a:rPr lang="en" dirty="0"/>
              <a:t> so </a:t>
            </a:r>
            <a:r>
              <a:rPr lang="en" dirty="0" err="1"/>
              <a:t>schwierig</a:t>
            </a:r>
            <a:r>
              <a:rPr lang="en" dirty="0"/>
              <a:t> für </a:t>
            </a:r>
            <a:r>
              <a:rPr lang="en" dirty="0" err="1"/>
              <a:t>Maschinen</a:t>
            </a:r>
            <a:r>
              <a:rPr lang="en" dirty="0"/>
              <a:t>?</a:t>
            </a:r>
            <a:endParaRPr dirty="0"/>
          </a:p>
        </p:txBody>
      </p:sp>
      <p:sp>
        <p:nvSpPr>
          <p:cNvPr id="76" name="Google Shape;76;p15"/>
          <p:cNvSpPr txBox="1"/>
          <p:nvPr/>
        </p:nvSpPr>
        <p:spPr>
          <a:xfrm>
            <a:off x="109901" y="844501"/>
            <a:ext cx="8482800" cy="3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CH" sz="2400" dirty="0"/>
              <a:t>Maschinen haben nicht so ein komplexes Gehirn wie wir Menschen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CH" sz="2400" dirty="0"/>
              <a:t>Wir können erkennen, dass es sich bei diesen Bildern um Katzen handelt, aber sie sehen so unterschiedlich aus, dass es für eine Maschine schwierig wäre, dies zu erkennen.</a:t>
            </a:r>
            <a:endParaRPr sz="2400" dirty="0"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387" y="2893123"/>
            <a:ext cx="2962712" cy="2250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2613" y="2781998"/>
            <a:ext cx="1715517" cy="2361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600" y="263956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Bildklassifizierung</a:t>
            </a:r>
            <a:r>
              <a:rPr lang="en" dirty="0"/>
              <a:t> </a:t>
            </a:r>
            <a:r>
              <a:rPr lang="en" dirty="0" err="1"/>
              <a:t>mit</a:t>
            </a:r>
            <a:r>
              <a:rPr lang="en" dirty="0"/>
              <a:t> </a:t>
            </a:r>
            <a:r>
              <a:rPr lang="en" dirty="0" err="1"/>
              <a:t>Künstlicher</a:t>
            </a:r>
            <a:r>
              <a:rPr lang="en" dirty="0"/>
              <a:t> </a:t>
            </a:r>
            <a:r>
              <a:rPr lang="en" dirty="0" err="1"/>
              <a:t>Intelligenz</a:t>
            </a:r>
            <a:endParaRPr dirty="0"/>
          </a:p>
        </p:txBody>
      </p:sp>
      <p:sp>
        <p:nvSpPr>
          <p:cNvPr id="85" name="Google Shape;85;p16"/>
          <p:cNvSpPr txBox="1"/>
          <p:nvPr/>
        </p:nvSpPr>
        <p:spPr>
          <a:xfrm>
            <a:off x="419300" y="1202025"/>
            <a:ext cx="8412900" cy="3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CH" sz="2400" dirty="0"/>
              <a:t>Wie auch wir Menschen lernen müssen, muss auch eine Maschine lernen, um Bild klassifizieren zu können</a:t>
            </a:r>
          </a:p>
          <a:p>
            <a:pPr marL="457200" lvl="0" indent="-3810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CH" sz="2400" dirty="0"/>
              <a:t>Dafür brauchen wir künstliche Intelligenz</a:t>
            </a:r>
          </a:p>
        </p:txBody>
      </p:sp>
      <p:pic>
        <p:nvPicPr>
          <p:cNvPr id="2" name="Google Shape;180;p7" descr="A picture containing night sky&#10;&#10;Description automatically generated">
            <a:extLst>
              <a:ext uri="{FF2B5EF4-FFF2-40B4-BE49-F238E27FC236}">
                <a16:creationId xmlns:a16="http://schemas.microsoft.com/office/drawing/2014/main" id="{E68581D2-7724-D411-6827-0BCC955A00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8775" y="2661719"/>
            <a:ext cx="4510789" cy="2364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209625" y="2876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Trainieren</a:t>
            </a:r>
            <a:r>
              <a:rPr lang="en" dirty="0"/>
              <a:t> und </a:t>
            </a:r>
            <a:r>
              <a:rPr lang="en" dirty="0" err="1"/>
              <a:t>Testen</a:t>
            </a:r>
            <a:endParaRPr dirty="0"/>
          </a:p>
        </p:txBody>
      </p:sp>
      <p:sp>
        <p:nvSpPr>
          <p:cNvPr id="92" name="Google Shape;92;p17"/>
          <p:cNvSpPr txBox="1"/>
          <p:nvPr/>
        </p:nvSpPr>
        <p:spPr>
          <a:xfrm>
            <a:off x="407400" y="879550"/>
            <a:ext cx="8935776" cy="369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CH" sz="2400" dirty="0"/>
              <a:t>Um einer Maschine das Unterscheiden von Tieren beizubringen, geben wir der Maschine ganz viele Bilder grosse und sagen, welche Tiere darauf zusehen sind.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de-CH" sz="2400" dirty="0"/>
              <a:t>Dann kontrollieren wir, ob die Maschine es gut gelernt hat</a:t>
            </a:r>
            <a:endParaRPr lang="de-CH" b="1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424" y="3179375"/>
            <a:ext cx="2064551" cy="17125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209625" y="3634000"/>
            <a:ext cx="1369800" cy="1410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“Das </a:t>
            </a:r>
            <a:r>
              <a:rPr lang="en" dirty="0" err="1"/>
              <a:t>ist</a:t>
            </a:r>
            <a:r>
              <a:rPr lang="en" dirty="0"/>
              <a:t>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Katze</a:t>
            </a:r>
            <a:r>
              <a:rPr lang="en" dirty="0"/>
              <a:t>”</a:t>
            </a:r>
            <a:br>
              <a:rPr lang="en" dirty="0"/>
            </a:br>
            <a:r>
              <a:rPr lang="en" dirty="0" err="1"/>
              <a:t>Lerne</a:t>
            </a:r>
            <a:r>
              <a:rPr lang="en" dirty="0"/>
              <a:t>, </a:t>
            </a:r>
            <a:r>
              <a:rPr lang="en" dirty="0" err="1"/>
              <a:t>wie</a:t>
            </a:r>
            <a:r>
              <a:rPr lang="en" dirty="0"/>
              <a:t>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Katze</a:t>
            </a:r>
            <a:r>
              <a:rPr lang="en" dirty="0"/>
              <a:t> </a:t>
            </a:r>
            <a:r>
              <a:rPr lang="en" dirty="0" err="1"/>
              <a:t>aussieht</a:t>
            </a:r>
            <a:r>
              <a:rPr lang="en" dirty="0"/>
              <a:t>.</a:t>
            </a:r>
            <a:endParaRPr dirty="0"/>
          </a:p>
        </p:txBody>
      </p:sp>
      <p:pic>
        <p:nvPicPr>
          <p:cNvPr id="95" name="Google Shape;9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7106" y="3179374"/>
            <a:ext cx="1601279" cy="186495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6498399" y="3529150"/>
            <a:ext cx="2048071" cy="1285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“Nun, sag mir was auf </a:t>
            </a:r>
            <a:r>
              <a:rPr lang="en" dirty="0" err="1"/>
              <a:t>diesem</a:t>
            </a:r>
            <a:r>
              <a:rPr lang="en" dirty="0"/>
              <a:t> Bild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sehen</a:t>
            </a:r>
            <a:r>
              <a:rPr lang="en" dirty="0"/>
              <a:t> </a:t>
            </a:r>
            <a:r>
              <a:rPr lang="en" dirty="0" err="1"/>
              <a:t>ist</a:t>
            </a:r>
            <a:r>
              <a:rPr lang="en" dirty="0"/>
              <a:t>”</a:t>
            </a:r>
            <a:endParaRPr dirty="0"/>
          </a:p>
        </p:txBody>
      </p:sp>
      <p:sp>
        <p:nvSpPr>
          <p:cNvPr id="97" name="Google Shape;97;p17"/>
          <p:cNvSpPr txBox="1"/>
          <p:nvPr/>
        </p:nvSpPr>
        <p:spPr>
          <a:xfrm>
            <a:off x="2116575" y="2760450"/>
            <a:ext cx="16014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TRAINING</a:t>
            </a:r>
            <a:endParaRPr b="1" dirty="0"/>
          </a:p>
        </p:txBody>
      </p:sp>
      <p:sp>
        <p:nvSpPr>
          <p:cNvPr id="98" name="Google Shape;98;p17"/>
          <p:cNvSpPr txBox="1"/>
          <p:nvPr/>
        </p:nvSpPr>
        <p:spPr>
          <a:xfrm>
            <a:off x="5208525" y="2760450"/>
            <a:ext cx="1202100" cy="3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TESTING</a:t>
            </a:r>
            <a:endParaRPr b="1"/>
          </a:p>
        </p:txBody>
      </p:sp>
      <p:sp>
        <p:nvSpPr>
          <p:cNvPr id="99" name="Google Shape;99;p17"/>
          <p:cNvSpPr/>
          <p:nvPr/>
        </p:nvSpPr>
        <p:spPr>
          <a:xfrm>
            <a:off x="3806650" y="3634000"/>
            <a:ext cx="819600" cy="55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Macintosh PowerPoint</Application>
  <PresentationFormat>Bildschirmpräsentation (16:9)</PresentationFormat>
  <Paragraphs>54</Paragraphs>
  <Slides>14</Slides>
  <Notes>9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Wingdings</vt:lpstr>
      <vt:lpstr>Simple Light</vt:lpstr>
      <vt:lpstr>Künstliche Intelligenz</vt:lpstr>
      <vt:lpstr>PowerPoint-Präsentation</vt:lpstr>
      <vt:lpstr>PowerPoint-Präsentation</vt:lpstr>
      <vt:lpstr>PowerPoint-Präsentation</vt:lpstr>
      <vt:lpstr>PowerPoint-Präsentation</vt:lpstr>
      <vt:lpstr>Was ist Bildklassifizierung</vt:lpstr>
      <vt:lpstr>Wieso ist dies aber so schwierig für Maschinen?</vt:lpstr>
      <vt:lpstr>Bildklassifizierung mit Künstlicher Intelligenz</vt:lpstr>
      <vt:lpstr>Trainieren und Testen</vt:lpstr>
      <vt:lpstr>PowerPoint-Präsentation</vt:lpstr>
      <vt:lpstr>PowerPoint-Präsentation</vt:lpstr>
      <vt:lpstr>PowerPoint-Präsentation</vt:lpstr>
      <vt:lpstr>PowerPoint-Präsentation</vt:lpstr>
      <vt:lpstr>Vorgehen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Luca Gafner</cp:lastModifiedBy>
  <cp:revision>11</cp:revision>
  <dcterms:modified xsi:type="dcterms:W3CDTF">2025-06-17T21:47:12Z</dcterms:modified>
</cp:coreProperties>
</file>